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319" r:id="rId4"/>
    <p:sldId id="320" r:id="rId5"/>
    <p:sldId id="327" r:id="rId6"/>
    <p:sldId id="297" r:id="rId7"/>
    <p:sldId id="321" r:id="rId8"/>
    <p:sldId id="315" r:id="rId9"/>
    <p:sldId id="322" r:id="rId10"/>
    <p:sldId id="323" r:id="rId11"/>
    <p:sldId id="329" r:id="rId12"/>
    <p:sldId id="257" r:id="rId13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70C1"/>
    <a:srgbClr val="00B0F0"/>
    <a:srgbClr val="EE7E22"/>
    <a:srgbClr val="2C3E96"/>
    <a:srgbClr val="1E59A8"/>
    <a:srgbClr val="2C3EBE"/>
    <a:srgbClr val="208CC1"/>
    <a:srgbClr val="D7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01" autoAdjust="0"/>
    <p:restoredTop sz="94660" autoAdjust="0"/>
  </p:normalViewPr>
  <p:slideViewPr>
    <p:cSldViewPr snapToGrid="0">
      <p:cViewPr varScale="1">
        <p:scale>
          <a:sx n="86" d="100"/>
          <a:sy n="86" d="100"/>
        </p:scale>
        <p:origin x="413" y="6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/>
          <p:cNvPicPr>
            <a:picLocks noChangeAspect="1" noChangeArrowheads="1"/>
          </p:cNvPicPr>
          <p:nvPr userDrawn="1"/>
        </p:nvPicPr>
        <p:blipFill>
          <a:blip r:embed="rId2"/>
          <a:srcRect r="6975"/>
          <a:stretch>
            <a:fillRect/>
          </a:stretch>
        </p:blipFill>
        <p:spPr bwMode="auto">
          <a:xfrm>
            <a:off x="5224463" y="0"/>
            <a:ext cx="6967537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20858D9-6A13-4AC9-9EED-16F26DFE92B5}" type="datetimeFigureOut">
              <a:rPr lang="zh-CN" altLang="en-US"/>
              <a:pPr>
                <a:defRPr/>
              </a:pPr>
              <a:t>2023-06-16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8E050C3A-C2ED-4769-90B9-E083E633B5B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B92F2BB0-395E-4FF0-AAE6-F9B22AE28FF6}" type="datetimeFigureOut">
              <a:rPr lang="zh-CN" altLang="en-US"/>
              <a:pPr>
                <a:defRPr/>
              </a:pPr>
              <a:t>2023-06-16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0B695748-F9A4-4DA9-BB1D-38A915339D5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135BDA21-6BD7-4853-8754-D8A08C827C7E}" type="datetimeFigureOut">
              <a:rPr lang="zh-CN" altLang="en-US"/>
              <a:pPr>
                <a:defRPr/>
              </a:pPr>
              <a:t>2023-06-16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D815871E-1F66-4BD4-B0FE-55F85336FB8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1797498-02C0-4011-AFD4-84BFE93095F9}" type="datetimeFigureOut">
              <a:rPr lang="zh-CN" altLang="en-US"/>
              <a:pPr>
                <a:defRPr/>
              </a:pPr>
              <a:t>2023-06-16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76B2A668-AE54-42A9-823C-4A3A99F7842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8AC6E4ED-7C5D-4F2E-A7BD-475063BEEDBD}" type="datetimeFigureOut">
              <a:rPr lang="zh-CN" altLang="en-US"/>
              <a:pPr>
                <a:defRPr/>
              </a:pPr>
              <a:t>2023-06-16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6E4847A3-1F85-4693-B299-52102E20692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D23B426B-796F-40FF-AD69-A1DA6EAD80AF}" type="datetimeFigureOut">
              <a:rPr lang="zh-CN" altLang="en-US"/>
              <a:pPr>
                <a:defRPr/>
              </a:pPr>
              <a:t>2023-06-16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CA6295EA-9AEA-4966-8E32-810E4D3C430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CAA90797-E355-48FF-A501-23A4BB08BF47}" type="datetimeFigureOut">
              <a:rPr lang="zh-CN" altLang="en-US"/>
              <a:pPr>
                <a:defRPr/>
              </a:pPr>
              <a:t>2023-06-16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138C55FE-90D4-46C0-8201-DF0740D685A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D62269FC-4B28-48D0-B440-CB0845C8BA7A}" type="datetimeFigureOut">
              <a:rPr lang="zh-CN" altLang="en-US"/>
              <a:pPr>
                <a:defRPr/>
              </a:pPr>
              <a:t>2023-06-16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C12B7348-A243-41E1-857B-3A2AB4B225D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FFB2D984-B6DB-4857-8A2F-F68A4A28C263}" type="datetimeFigureOut">
              <a:rPr lang="zh-CN" altLang="en-US"/>
              <a:pPr>
                <a:defRPr/>
              </a:pPr>
              <a:t>2023-06-16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C9BA7E5E-F3E3-4598-94F5-4347D1C2474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82E4068A-92D5-4E91-9C55-88AFCD46A1A6}" type="datetimeFigureOut">
              <a:rPr lang="zh-CN" altLang="en-US"/>
              <a:pPr>
                <a:defRPr/>
              </a:pPr>
              <a:t>2023-06-16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itchFamily="34" charset="0"/>
              <a:buNone/>
              <a:defRPr/>
            </a:lvl1pPr>
          </a:lstStyle>
          <a:p>
            <a:pPr>
              <a:defRPr/>
            </a:pPr>
            <a:fld id="{21B5A0C8-E3B6-4AE5-88F6-C0F5991BAC1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图片 6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794198" y="5860834"/>
            <a:ext cx="755081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r>
              <a:rPr lang="en-US" altLang="zh-CN" sz="2800" dirty="0">
                <a:solidFill>
                  <a:schemeClr val="bg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---11</a:t>
            </a:r>
            <a:r>
              <a:rPr lang="zh-CN" altLang="en-US" sz="2800" dirty="0">
                <a:solidFill>
                  <a:schemeClr val="bg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组（林铭镕 邓骏辉 张翔喻 邱晓涛</a:t>
            </a: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）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239698" y="2023387"/>
            <a:ext cx="4998126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1" hangingPunct="1">
              <a:buFont typeface="Arial" pitchFamily="34" charset="0"/>
              <a:buNone/>
            </a:pPr>
            <a:r>
              <a:rPr lang="zh-CN" altLang="en-US" sz="60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  <a:cs typeface="Verdana" pitchFamily="34" charset="0"/>
              </a:rPr>
              <a:t>考研工具箱</a:t>
            </a:r>
            <a:endParaRPr lang="en-US" altLang="zh-CN" sz="6000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  <a:cs typeface="Verdana" pitchFamily="34" charset="0"/>
            </a:endParaRPr>
          </a:p>
          <a:p>
            <a:pPr algn="ctr" eaLnBrk="1" hangingPunct="1">
              <a:buFont typeface="Arial" pitchFamily="34" charset="0"/>
              <a:buNone/>
            </a:pPr>
            <a:r>
              <a:rPr lang="zh-CN" altLang="en-US" sz="60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  <a:cs typeface="Verdana" pitchFamily="34" charset="0"/>
              </a:rPr>
              <a:t>结题汇报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0" name="组合 3"/>
          <p:cNvGrpSpPr>
            <a:grpSpLocks/>
          </p:cNvGrpSpPr>
          <p:nvPr/>
        </p:nvGrpSpPr>
        <p:grpSpPr bwMode="auto">
          <a:xfrm flipH="1">
            <a:off x="11182350" y="0"/>
            <a:ext cx="1009650" cy="1009650"/>
            <a:chOff x="0" y="0"/>
            <a:chExt cx="3600450" cy="3600450"/>
          </a:xfrm>
        </p:grpSpPr>
        <p:sp>
          <p:nvSpPr>
            <p:cNvPr id="8" name="直角三角形 7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" name="直角三角形 1"/>
            <p:cNvSpPr/>
            <p:nvPr/>
          </p:nvSpPr>
          <p:spPr>
            <a:xfrm rot="5400000">
              <a:off x="-4" y="0"/>
              <a:ext cx="2972071" cy="2972068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7411" name="组合 14"/>
          <p:cNvGrpSpPr>
            <a:grpSpLocks/>
          </p:cNvGrpSpPr>
          <p:nvPr/>
        </p:nvGrpSpPr>
        <p:grpSpPr bwMode="auto">
          <a:xfrm flipV="1">
            <a:off x="0" y="5829300"/>
            <a:ext cx="1028700" cy="1028700"/>
            <a:chOff x="0" y="0"/>
            <a:chExt cx="3600450" cy="3600450"/>
          </a:xfrm>
        </p:grpSpPr>
        <p:sp>
          <p:nvSpPr>
            <p:cNvPr id="16" name="直角三角形 15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rot="5400000">
              <a:off x="4" y="0"/>
              <a:ext cx="2972592" cy="2972596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7412" name="文本框 10"/>
          <p:cNvSpPr txBox="1">
            <a:spLocks noChangeArrowheads="1"/>
          </p:cNvSpPr>
          <p:nvPr/>
        </p:nvSpPr>
        <p:spPr bwMode="auto">
          <a:xfrm>
            <a:off x="0" y="188913"/>
            <a:ext cx="714692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05 </a:t>
            </a:r>
            <a:r>
              <a:rPr lang="zh-CN" altLang="en-US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总结与展望</a:t>
            </a:r>
            <a:endParaRPr lang="zh-CN" altLang="en-US" sz="2800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endParaRPr lang="zh-CN" altLang="en-US" sz="2800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A823279-2561-DB15-CF32-77A4192240E6}"/>
              </a:ext>
            </a:extLst>
          </p:cNvPr>
          <p:cNvSpPr txBox="1"/>
          <p:nvPr/>
        </p:nvSpPr>
        <p:spPr>
          <a:xfrm>
            <a:off x="615634" y="920907"/>
            <a:ext cx="9976848" cy="51305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25000"/>
              </a:lnSpc>
            </a:pPr>
            <a:r>
              <a:rPr lang="zh-CN" altLang="en-US" sz="2400" b="1" i="0" dirty="0">
                <a:effectLst/>
                <a:latin typeface="-apple-system"/>
              </a:rPr>
              <a:t>优点：</a:t>
            </a: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-apple-system"/>
              </a:rPr>
              <a:t>基本按原计划</a:t>
            </a:r>
            <a:r>
              <a:rPr lang="zh-CN" altLang="en-US" sz="2400" b="0" i="0" dirty="0">
                <a:effectLst/>
                <a:latin typeface="-apple-system"/>
              </a:rPr>
              <a:t>完成了初代</a:t>
            </a:r>
            <a:r>
              <a:rPr lang="zh-CN" altLang="en-US" sz="2400" dirty="0">
                <a:latin typeface="-apple-system"/>
              </a:rPr>
              <a:t>版本</a:t>
            </a:r>
            <a:r>
              <a:rPr lang="zh-CN" altLang="en-US" sz="2400" b="0" i="0" dirty="0">
                <a:effectLst/>
                <a:latin typeface="-apple-system"/>
              </a:rPr>
              <a:t>的设计和开发</a:t>
            </a:r>
            <a:r>
              <a:rPr lang="zh-CN" altLang="en-US" sz="2400" dirty="0">
                <a:latin typeface="-apple-system"/>
              </a:rPr>
              <a:t>。</a:t>
            </a:r>
            <a:endParaRPr lang="en-US" altLang="zh-CN" sz="2400" dirty="0">
              <a:latin typeface="-apple-system"/>
            </a:endParaRP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-apple-system"/>
              </a:rPr>
              <a:t>实现了基本的功能，能为用户提供一些帮助。</a:t>
            </a:r>
            <a:endParaRPr lang="zh-CN" altLang="en-US" sz="2400" b="0" i="0" dirty="0">
              <a:effectLst/>
              <a:latin typeface="-apple-system"/>
            </a:endParaRPr>
          </a:p>
          <a:p>
            <a:pPr algn="l">
              <a:lnSpc>
                <a:spcPct val="125000"/>
              </a:lnSpc>
            </a:pPr>
            <a:r>
              <a:rPr lang="zh-CN" altLang="en-US" sz="2400" b="1" i="0" dirty="0">
                <a:effectLst/>
                <a:latin typeface="-apple-system"/>
              </a:rPr>
              <a:t>缺点：</a:t>
            </a:r>
          </a:p>
          <a:p>
            <a:pPr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effectLst/>
                <a:latin typeface="-apple-system"/>
              </a:rPr>
              <a:t>界面设计不够精美，这可能会影响用户的使用体验和吸引力。</a:t>
            </a:r>
            <a:endParaRPr lang="en-US" altLang="zh-CN" sz="2400" b="0" i="0" dirty="0">
              <a:effectLst/>
              <a:latin typeface="-apple-system"/>
            </a:endParaRP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-apple-system"/>
              </a:rPr>
              <a:t>应用功能和实际使用场景仍存在一定差距。</a:t>
            </a:r>
            <a:endParaRPr lang="en-US" altLang="zh-CN" sz="2400" dirty="0">
              <a:latin typeface="-apple-system"/>
            </a:endParaRPr>
          </a:p>
          <a:p>
            <a:pPr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effectLst/>
                <a:latin typeface="-apple-system"/>
              </a:rPr>
              <a:t>存在一些</a:t>
            </a:r>
            <a:r>
              <a:rPr lang="en-US" altLang="zh-CN" sz="2400" b="0" i="0" dirty="0">
                <a:effectLst/>
                <a:latin typeface="-apple-system"/>
              </a:rPr>
              <a:t>bug</a:t>
            </a:r>
            <a:r>
              <a:rPr lang="zh-CN" altLang="en-US" sz="2400" dirty="0">
                <a:latin typeface="-apple-system"/>
              </a:rPr>
              <a:t>未解决</a:t>
            </a:r>
            <a:endParaRPr lang="en-US" altLang="zh-CN" sz="2400" dirty="0">
              <a:latin typeface="-apple-system"/>
            </a:endParaRPr>
          </a:p>
          <a:p>
            <a:pPr>
              <a:lnSpc>
                <a:spcPct val="125000"/>
              </a:lnSpc>
            </a:pPr>
            <a:r>
              <a:rPr lang="zh-CN" altLang="en-US" sz="2400" b="1" i="0" dirty="0">
                <a:effectLst/>
                <a:latin typeface="-apple-system"/>
              </a:rPr>
              <a:t>展望：</a:t>
            </a:r>
          </a:p>
          <a:p>
            <a:pPr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-apple-system"/>
              </a:rPr>
              <a:t>修补</a:t>
            </a:r>
            <a:r>
              <a:rPr lang="en-US" altLang="zh-CN" sz="2400" dirty="0">
                <a:latin typeface="-apple-system"/>
              </a:rPr>
              <a:t>bug</a:t>
            </a:r>
            <a:r>
              <a:rPr lang="zh-CN" altLang="en-US" sz="2400" dirty="0">
                <a:latin typeface="-apple-system"/>
              </a:rPr>
              <a:t>，完善功能不合理之处</a:t>
            </a:r>
            <a:endParaRPr lang="en-US" altLang="zh-CN" sz="2400" dirty="0">
              <a:latin typeface="-apple-system"/>
            </a:endParaRPr>
          </a:p>
          <a:p>
            <a:pPr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effectLst/>
                <a:latin typeface="-apple-system"/>
              </a:rPr>
              <a:t>挖掘现有功能的更多可能性</a:t>
            </a:r>
            <a:endParaRPr lang="en-US" altLang="zh-CN" sz="2400" b="0" i="0" dirty="0">
              <a:effectLst/>
              <a:latin typeface="-apple-system"/>
            </a:endParaRPr>
          </a:p>
          <a:p>
            <a:pPr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-apple-system"/>
              </a:rPr>
              <a:t>上线更多实用功能</a:t>
            </a:r>
            <a:endParaRPr lang="zh-CN" altLang="en-US" sz="2400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846494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0" name="组合 3"/>
          <p:cNvGrpSpPr>
            <a:grpSpLocks/>
          </p:cNvGrpSpPr>
          <p:nvPr/>
        </p:nvGrpSpPr>
        <p:grpSpPr bwMode="auto">
          <a:xfrm flipH="1">
            <a:off x="11182350" y="0"/>
            <a:ext cx="1009650" cy="1009650"/>
            <a:chOff x="0" y="0"/>
            <a:chExt cx="3600450" cy="3600450"/>
          </a:xfrm>
        </p:grpSpPr>
        <p:sp>
          <p:nvSpPr>
            <p:cNvPr id="8" name="直角三角形 7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" name="直角三角形 1"/>
            <p:cNvSpPr/>
            <p:nvPr/>
          </p:nvSpPr>
          <p:spPr>
            <a:xfrm rot="5400000">
              <a:off x="-4" y="0"/>
              <a:ext cx="2972071" cy="2972068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7411" name="组合 14"/>
          <p:cNvGrpSpPr>
            <a:grpSpLocks/>
          </p:cNvGrpSpPr>
          <p:nvPr/>
        </p:nvGrpSpPr>
        <p:grpSpPr bwMode="auto">
          <a:xfrm flipV="1">
            <a:off x="0" y="5829300"/>
            <a:ext cx="1028700" cy="1028700"/>
            <a:chOff x="0" y="0"/>
            <a:chExt cx="3600450" cy="3600450"/>
          </a:xfrm>
        </p:grpSpPr>
        <p:sp>
          <p:nvSpPr>
            <p:cNvPr id="16" name="直角三角形 15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rot="5400000">
              <a:off x="4" y="0"/>
              <a:ext cx="2972592" cy="2972596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7412" name="文本框 10"/>
          <p:cNvSpPr txBox="1">
            <a:spLocks noChangeArrowheads="1"/>
          </p:cNvSpPr>
          <p:nvPr/>
        </p:nvSpPr>
        <p:spPr bwMode="auto">
          <a:xfrm>
            <a:off x="0" y="188913"/>
            <a:ext cx="714692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06 </a:t>
            </a:r>
            <a:r>
              <a:rPr lang="zh-CN" altLang="en-US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演示</a:t>
            </a:r>
            <a:endParaRPr lang="zh-CN" altLang="en-US" sz="2800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endParaRPr lang="zh-CN" altLang="en-US" sz="2800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petal_20230616_035632">
            <a:hlinkClick r:id="" action="ppaction://media"/>
            <a:extLst>
              <a:ext uri="{FF2B5EF4-FFF2-40B4-BE49-F238E27FC236}">
                <a16:creationId xmlns:a16="http://schemas.microsoft.com/office/drawing/2014/main" id="{E045298A-C901-13D3-D7A4-4CD8804FE0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68395" y="0"/>
            <a:ext cx="3082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6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430213" y="3419475"/>
            <a:ext cx="5227637" cy="212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altLang="zh-CN" sz="4400" dirty="0">
                <a:solidFill>
                  <a:srgbClr val="1570C1"/>
                </a:solidFill>
                <a:latin typeface="DIN" pitchFamily="50" charset="0"/>
              </a:rPr>
              <a:t>THANKS FORWATCHING</a:t>
            </a:r>
            <a:endParaRPr lang="zh-CN" altLang="en-US" sz="4400" dirty="0">
              <a:solidFill>
                <a:schemeClr val="accent1">
                  <a:lumMod val="50000"/>
                </a:schemeClr>
              </a:solidFill>
              <a:latin typeface="David" pitchFamily="34" charset="-79"/>
              <a:ea typeface="微软雅黑" pitchFamily="34" charset="-122"/>
              <a:cs typeface="David" pitchFamily="34" charset="-79"/>
            </a:endParaRPr>
          </a:p>
          <a:p>
            <a:pPr algn="ctr" eaLnBrk="1" hangingPunct="1">
              <a:buFont typeface="Arial" pitchFamily="34" charset="0"/>
              <a:buNone/>
              <a:defRPr/>
            </a:pPr>
            <a:endParaRPr lang="zh-CN" altLang="en-US" sz="4400" dirty="0">
              <a:solidFill>
                <a:srgbClr val="1570C1"/>
              </a:solidFill>
              <a:latin typeface="DIN" pitchFamily="50" charset="0"/>
            </a:endParaRPr>
          </a:p>
        </p:txBody>
      </p:sp>
      <p:sp>
        <p:nvSpPr>
          <p:cNvPr id="6" name="文本框 5"/>
          <p:cNvSpPr txBox="1">
            <a:spLocks noChangeArrowheads="1"/>
          </p:cNvSpPr>
          <p:nvPr/>
        </p:nvSpPr>
        <p:spPr bwMode="auto">
          <a:xfrm>
            <a:off x="687388" y="1973263"/>
            <a:ext cx="4713287" cy="144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buFont typeface="Arial" pitchFamily="34" charset="0"/>
              <a:buNone/>
            </a:pPr>
            <a:r>
              <a:rPr lang="en-US" altLang="zh-CN" sz="8800" dirty="0">
                <a:solidFill>
                  <a:srgbClr val="1570C1"/>
                </a:solidFill>
                <a:latin typeface="DIN" pitchFamily="50" charset="0"/>
              </a:rPr>
              <a:t>2023</a:t>
            </a:r>
            <a:endParaRPr lang="zh-CN" altLang="en-US" sz="8800" dirty="0">
              <a:solidFill>
                <a:srgbClr val="1570C1"/>
              </a:solidFill>
              <a:latin typeface="DIN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 rot="5400000" flipH="1" flipV="1">
            <a:off x="8591550" y="3257550"/>
            <a:ext cx="3600450" cy="3600450"/>
          </a:xfrm>
          <a:prstGeom prst="rtTriangle">
            <a:avLst/>
          </a:prstGeom>
          <a:solidFill>
            <a:srgbClr val="D7D8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直角三角形 7"/>
          <p:cNvSpPr/>
          <p:nvPr/>
        </p:nvSpPr>
        <p:spPr>
          <a:xfrm rot="5400000">
            <a:off x="0" y="0"/>
            <a:ext cx="3600450" cy="3600450"/>
          </a:xfrm>
          <a:prstGeom prst="rtTriangle">
            <a:avLst/>
          </a:prstGeom>
          <a:solidFill>
            <a:srgbClr val="D7D8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直角三角形 1"/>
          <p:cNvSpPr/>
          <p:nvPr/>
        </p:nvSpPr>
        <p:spPr>
          <a:xfrm rot="5400000">
            <a:off x="0" y="0"/>
            <a:ext cx="2971800" cy="2971800"/>
          </a:xfrm>
          <a:prstGeom prst="rtTriangle">
            <a:avLst/>
          </a:prstGeom>
          <a:solidFill>
            <a:srgbClr val="1570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直角三角形 6"/>
          <p:cNvSpPr/>
          <p:nvPr/>
        </p:nvSpPr>
        <p:spPr>
          <a:xfrm rot="5400000" flipH="1" flipV="1">
            <a:off x="9220200" y="3886200"/>
            <a:ext cx="2971800" cy="2971800"/>
          </a:xfrm>
          <a:prstGeom prst="rtTriangle">
            <a:avLst/>
          </a:prstGeom>
          <a:solidFill>
            <a:srgbClr val="1570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42" name="文本框 2"/>
          <p:cNvSpPr txBox="1">
            <a:spLocks noChangeArrowheads="1"/>
          </p:cNvSpPr>
          <p:nvPr/>
        </p:nvSpPr>
        <p:spPr bwMode="auto">
          <a:xfrm>
            <a:off x="293688" y="400050"/>
            <a:ext cx="676275" cy="971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>
            <a:spAutoFit/>
          </a:bodyPr>
          <a:lstStyle/>
          <a:p>
            <a:pPr algn="dist" eaLnBrk="1" hangingPunct="1">
              <a:buFont typeface="Arial" pitchFamily="34" charset="0"/>
              <a:buNone/>
            </a:pPr>
            <a:r>
              <a:rPr lang="zh-CN" altLang="en-US" sz="32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</a:p>
        </p:txBody>
      </p:sp>
      <p:sp>
        <p:nvSpPr>
          <p:cNvPr id="14343" name="文本框 10"/>
          <p:cNvSpPr txBox="1">
            <a:spLocks noChangeArrowheads="1"/>
          </p:cNvSpPr>
          <p:nvPr/>
        </p:nvSpPr>
        <p:spPr bwMode="auto">
          <a:xfrm>
            <a:off x="2458744" y="1636237"/>
            <a:ext cx="7146925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r>
              <a:rPr lang="en-US" altLang="zh-CN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产品介绍</a:t>
            </a:r>
          </a:p>
        </p:txBody>
      </p:sp>
      <p:sp>
        <p:nvSpPr>
          <p:cNvPr id="14344" name="文本框 11"/>
          <p:cNvSpPr txBox="1">
            <a:spLocks noChangeArrowheads="1"/>
          </p:cNvSpPr>
          <p:nvPr/>
        </p:nvSpPr>
        <p:spPr bwMode="auto">
          <a:xfrm>
            <a:off x="2458744" y="2354719"/>
            <a:ext cx="71469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r>
              <a:rPr lang="en-US" altLang="zh-CN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开发情况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3F4685A-F8C7-91CB-C419-9C583EFBC571}"/>
              </a:ext>
            </a:extLst>
          </p:cNvPr>
          <p:cNvSpPr txBox="1"/>
          <p:nvPr/>
        </p:nvSpPr>
        <p:spPr>
          <a:xfrm>
            <a:off x="2458744" y="3009423"/>
            <a:ext cx="60973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r>
              <a:rPr lang="en-US" altLang="zh-CN" sz="1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测试</a:t>
            </a:r>
          </a:p>
        </p:txBody>
      </p:sp>
      <p:sp>
        <p:nvSpPr>
          <p:cNvPr id="3" name="文本框 10">
            <a:extLst>
              <a:ext uri="{FF2B5EF4-FFF2-40B4-BE49-F238E27FC236}">
                <a16:creationId xmlns:a16="http://schemas.microsoft.com/office/drawing/2014/main" id="{B4247E9A-8B68-1EED-0898-B0DAB734FC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5677" y="3661253"/>
            <a:ext cx="7146925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04</a:t>
            </a:r>
            <a:r>
              <a:rPr lang="en-US" altLang="zh-CN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用户测评</a:t>
            </a:r>
          </a:p>
        </p:txBody>
      </p:sp>
      <p:sp>
        <p:nvSpPr>
          <p:cNvPr id="5" name="文本框 11">
            <a:extLst>
              <a:ext uri="{FF2B5EF4-FFF2-40B4-BE49-F238E27FC236}">
                <a16:creationId xmlns:a16="http://schemas.microsoft.com/office/drawing/2014/main" id="{F032C75E-E19A-DEA3-7CDA-8E8CB3023B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5677" y="4379735"/>
            <a:ext cx="71469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05</a:t>
            </a:r>
            <a:r>
              <a:rPr lang="en-US" altLang="zh-CN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总结与展望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F3FAA78-D66E-417B-D96B-E1E829804573}"/>
              </a:ext>
            </a:extLst>
          </p:cNvPr>
          <p:cNvSpPr txBox="1"/>
          <p:nvPr/>
        </p:nvSpPr>
        <p:spPr>
          <a:xfrm>
            <a:off x="2455677" y="5034439"/>
            <a:ext cx="60973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06</a:t>
            </a:r>
            <a:r>
              <a:rPr lang="en-US" altLang="zh-CN" sz="1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演示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2" name="组合 3"/>
          <p:cNvGrpSpPr>
            <a:grpSpLocks/>
          </p:cNvGrpSpPr>
          <p:nvPr/>
        </p:nvGrpSpPr>
        <p:grpSpPr bwMode="auto">
          <a:xfrm flipH="1">
            <a:off x="11182350" y="0"/>
            <a:ext cx="1009650" cy="1009650"/>
            <a:chOff x="0" y="0"/>
            <a:chExt cx="3600450" cy="3600450"/>
          </a:xfrm>
        </p:grpSpPr>
        <p:sp>
          <p:nvSpPr>
            <p:cNvPr id="8" name="直角三角形 7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" name="直角三角形 1"/>
            <p:cNvSpPr/>
            <p:nvPr/>
          </p:nvSpPr>
          <p:spPr>
            <a:xfrm rot="5400000">
              <a:off x="-4" y="0"/>
              <a:ext cx="2972071" cy="2972068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5363" name="组合 14"/>
          <p:cNvGrpSpPr>
            <a:grpSpLocks/>
          </p:cNvGrpSpPr>
          <p:nvPr/>
        </p:nvGrpSpPr>
        <p:grpSpPr bwMode="auto">
          <a:xfrm flipV="1">
            <a:off x="0" y="5829300"/>
            <a:ext cx="1028700" cy="1028700"/>
            <a:chOff x="0" y="0"/>
            <a:chExt cx="3600450" cy="3600450"/>
          </a:xfrm>
        </p:grpSpPr>
        <p:sp>
          <p:nvSpPr>
            <p:cNvPr id="16" name="直角三角形 15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rot="5400000">
              <a:off x="4" y="0"/>
              <a:ext cx="2972592" cy="2972596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5364" name="文本框 10"/>
          <p:cNvSpPr txBox="1">
            <a:spLocks noChangeArrowheads="1"/>
          </p:cNvSpPr>
          <p:nvPr/>
        </p:nvSpPr>
        <p:spPr bwMode="auto">
          <a:xfrm>
            <a:off x="0" y="171158"/>
            <a:ext cx="71469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r>
              <a:rPr lang="en-US" altLang="zh-CN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产品介绍</a:t>
            </a:r>
            <a:endParaRPr lang="en-US" altLang="zh-CN" sz="2800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F4B936C-8703-2BA6-82EB-185BF2647AEE}"/>
              </a:ext>
            </a:extLst>
          </p:cNvPr>
          <p:cNvSpPr txBox="1"/>
          <p:nvPr/>
        </p:nvSpPr>
        <p:spPr>
          <a:xfrm>
            <a:off x="-752798" y="2400625"/>
            <a:ext cx="12111361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hangingPunct="1">
              <a:buFont typeface="Arial" pitchFamily="34" charset="0"/>
              <a:buNone/>
            </a:pPr>
            <a:r>
              <a:rPr lang="zh-CN" altLang="en-US" sz="60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考研工具箱</a:t>
            </a:r>
            <a:endParaRPr lang="en-US" altLang="zh-CN" sz="6000" b="1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 eaLnBrk="1" hangingPunct="1">
              <a:buFont typeface="Arial" pitchFamily="34" charset="0"/>
              <a:buNone/>
            </a:pPr>
            <a:r>
              <a:rPr lang="en-US" altLang="zh-CN" sz="32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		</a:t>
            </a:r>
          </a:p>
          <a:p>
            <a:pPr algn="r" eaLnBrk="1" hangingPunct="1">
              <a:buFont typeface="Arial" pitchFamily="34" charset="0"/>
              <a:buNone/>
            </a:pPr>
            <a:r>
              <a:rPr lang="en-US" altLang="zh-CN" sz="32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------</a:t>
            </a:r>
            <a:r>
              <a:rPr lang="zh-CN" altLang="en-US" sz="32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一款致力于帮助考研人轻装上阵的多功能安卓应用</a:t>
            </a:r>
            <a:endParaRPr lang="en-US" altLang="zh-CN" sz="3200" b="1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2688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1918118-1C74-17E1-D204-0F1309C89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122" y="-1"/>
            <a:ext cx="3131305" cy="6858000"/>
          </a:xfrm>
          <a:prstGeom prst="rect">
            <a:avLst/>
          </a:prstGeom>
        </p:spPr>
      </p:pic>
      <p:grpSp>
        <p:nvGrpSpPr>
          <p:cNvPr id="15362" name="组合 3"/>
          <p:cNvGrpSpPr>
            <a:grpSpLocks/>
          </p:cNvGrpSpPr>
          <p:nvPr/>
        </p:nvGrpSpPr>
        <p:grpSpPr bwMode="auto">
          <a:xfrm flipH="1">
            <a:off x="11182350" y="0"/>
            <a:ext cx="1009650" cy="1009650"/>
            <a:chOff x="0" y="0"/>
            <a:chExt cx="3600450" cy="3600450"/>
          </a:xfrm>
        </p:grpSpPr>
        <p:sp>
          <p:nvSpPr>
            <p:cNvPr id="8" name="直角三角形 7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" name="直角三角形 1"/>
            <p:cNvSpPr/>
            <p:nvPr/>
          </p:nvSpPr>
          <p:spPr>
            <a:xfrm rot="5400000">
              <a:off x="-4" y="0"/>
              <a:ext cx="2972071" cy="2972068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5363" name="组合 14"/>
          <p:cNvGrpSpPr>
            <a:grpSpLocks/>
          </p:cNvGrpSpPr>
          <p:nvPr/>
        </p:nvGrpSpPr>
        <p:grpSpPr bwMode="auto">
          <a:xfrm flipV="1">
            <a:off x="0" y="5829300"/>
            <a:ext cx="1028700" cy="1028700"/>
            <a:chOff x="0" y="0"/>
            <a:chExt cx="3600450" cy="3600450"/>
          </a:xfrm>
        </p:grpSpPr>
        <p:sp>
          <p:nvSpPr>
            <p:cNvPr id="16" name="直角三角形 15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rot="5400000">
              <a:off x="4" y="0"/>
              <a:ext cx="2972592" cy="2972596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5364" name="文本框 10"/>
          <p:cNvSpPr txBox="1">
            <a:spLocks noChangeArrowheads="1"/>
          </p:cNvSpPr>
          <p:nvPr/>
        </p:nvSpPr>
        <p:spPr bwMode="auto">
          <a:xfrm>
            <a:off x="0" y="153403"/>
            <a:ext cx="71469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r>
              <a:rPr lang="en-US" altLang="zh-CN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开发情况</a:t>
            </a:r>
            <a:r>
              <a:rPr lang="en-US" altLang="zh-CN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—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实现清单</a:t>
            </a:r>
            <a:endParaRPr lang="en-US" altLang="zh-CN" sz="2800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66254A9-DBDF-0CFD-3C9C-568E349D3B52}"/>
              </a:ext>
            </a:extLst>
          </p:cNvPr>
          <p:cNvSpPr txBox="1"/>
          <p:nvPr/>
        </p:nvSpPr>
        <p:spPr>
          <a:xfrm>
            <a:off x="0" y="676621"/>
            <a:ext cx="5360798" cy="59691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accent5"/>
                </a:solidFill>
                <a:latin typeface="-apple-system"/>
              </a:rPr>
              <a:t>首页</a:t>
            </a:r>
            <a:r>
              <a:rPr lang="zh-CN" altLang="en-US" sz="2800" dirty="0">
                <a:solidFill>
                  <a:schemeClr val="accent5"/>
                </a:solidFill>
                <a:latin typeface="-apple-system"/>
              </a:rPr>
              <a:t>：</a:t>
            </a:r>
            <a:endParaRPr lang="zh-CN" altLang="en-US" sz="2800" b="0" i="0" dirty="0">
              <a:solidFill>
                <a:schemeClr val="accent5"/>
              </a:solidFill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effectLst/>
                <a:latin typeface="-apple-system"/>
              </a:rPr>
              <a:t>考研倒数和励志短语轮播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子功能的启用</a:t>
            </a:r>
            <a:r>
              <a:rPr lang="en-US" altLang="zh-CN" sz="2400" b="1" dirty="0">
                <a:latin typeface="-apple-system"/>
              </a:rPr>
              <a:t>/</a:t>
            </a:r>
            <a:r>
              <a:rPr lang="zh-CN" altLang="en-US" sz="2400" b="1" dirty="0">
                <a:latin typeface="-apple-system"/>
              </a:rPr>
              <a:t>禁用</a:t>
            </a:r>
            <a:endParaRPr lang="en-US" altLang="zh-CN" sz="2400" b="1" dirty="0"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effectLst/>
                <a:latin typeface="-apple-system"/>
              </a:rPr>
              <a:t>首页、子功能、设置界面的切换</a:t>
            </a:r>
            <a:endParaRPr lang="en-US" altLang="zh-CN" sz="2400" b="0" i="0" dirty="0">
              <a:effectLst/>
              <a:latin typeface="-apple-system"/>
            </a:endParaRPr>
          </a:p>
          <a:p>
            <a:r>
              <a:rPr lang="zh-CN" altLang="en-US" sz="2800" b="1" dirty="0">
                <a:solidFill>
                  <a:schemeClr val="accent5"/>
                </a:solidFill>
                <a:latin typeface="-apple-system"/>
              </a:rPr>
              <a:t>番茄时钟</a:t>
            </a:r>
            <a:r>
              <a:rPr lang="zh-CN" altLang="en-US" sz="2800" dirty="0">
                <a:solidFill>
                  <a:schemeClr val="accent5"/>
                </a:solidFill>
                <a:latin typeface="-apple-system"/>
              </a:rPr>
              <a:t>：</a:t>
            </a:r>
            <a:endParaRPr lang="zh-CN" altLang="en-US" sz="2800" b="0" i="0" dirty="0"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倒计时及其启</a:t>
            </a:r>
            <a:r>
              <a:rPr lang="en-US" altLang="zh-CN" sz="2400" b="1" dirty="0">
                <a:latin typeface="-apple-system"/>
              </a:rPr>
              <a:t>/</a:t>
            </a:r>
            <a:r>
              <a:rPr lang="zh-CN" altLang="en-US" sz="2400" b="1" dirty="0">
                <a:latin typeface="-apple-system"/>
              </a:rPr>
              <a:t>停、取消</a:t>
            </a:r>
            <a:endParaRPr lang="zh-CN" altLang="en-US" sz="2400" b="1" i="0" dirty="0"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effectLst/>
                <a:latin typeface="-apple-system"/>
              </a:rPr>
              <a:t>计时事项的备注</a:t>
            </a:r>
            <a:endParaRPr lang="en-US" altLang="zh-CN" sz="2400" b="1" i="0" dirty="0"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计时历史记录</a:t>
            </a:r>
            <a:endParaRPr lang="en-US" altLang="zh-CN" sz="2400" b="1" i="0" dirty="0">
              <a:effectLst/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accent5"/>
                </a:solidFill>
                <a:latin typeface="-apple-system"/>
              </a:rPr>
              <a:t>记单词</a:t>
            </a:r>
            <a:r>
              <a:rPr lang="zh-CN" altLang="en-US" sz="2800" dirty="0">
                <a:solidFill>
                  <a:schemeClr val="accent5"/>
                </a:solidFill>
                <a:latin typeface="-apple-system"/>
              </a:rPr>
              <a:t>：</a:t>
            </a:r>
            <a:endParaRPr lang="zh-CN" altLang="en-US" sz="2400" b="1" i="0" dirty="0"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单词本的新建、删除、导入单词</a:t>
            </a:r>
            <a:endParaRPr lang="zh-CN" altLang="en-US" sz="2400" b="1" i="0" dirty="0"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显</a:t>
            </a:r>
            <a:r>
              <a:rPr lang="en-US" altLang="zh-CN" sz="2400" b="1" dirty="0">
                <a:latin typeface="-apple-system"/>
              </a:rPr>
              <a:t>/</a:t>
            </a:r>
            <a:r>
              <a:rPr lang="zh-CN" altLang="en-US" sz="2400" b="1" dirty="0">
                <a:latin typeface="-apple-system"/>
              </a:rPr>
              <a:t>隐单词释义，单词状态标记</a:t>
            </a:r>
            <a:endParaRPr lang="zh-CN" altLang="en-US" sz="2400" b="1" i="0" dirty="0">
              <a:effectLst/>
              <a:latin typeface="-apple-system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BDA9CA4-B032-C15D-D8C4-B68F87F87DBB}"/>
              </a:ext>
            </a:extLst>
          </p:cNvPr>
          <p:cNvSpPr txBox="1"/>
          <p:nvPr/>
        </p:nvSpPr>
        <p:spPr>
          <a:xfrm>
            <a:off x="5050967" y="676622"/>
            <a:ext cx="4821936" cy="4651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800" b="1" dirty="0">
                <a:solidFill>
                  <a:schemeClr val="accent5"/>
                </a:solidFill>
                <a:latin typeface="-apple-system"/>
              </a:rPr>
              <a:t>Todo List</a:t>
            </a:r>
            <a:r>
              <a:rPr lang="zh-CN" altLang="en-US" sz="2800" dirty="0">
                <a:solidFill>
                  <a:schemeClr val="accent5"/>
                </a:solidFill>
                <a:latin typeface="-apple-system"/>
              </a:rPr>
              <a:t>：</a:t>
            </a:r>
            <a:endParaRPr lang="zh-CN" altLang="en-US" sz="2800" b="0" i="0" dirty="0">
              <a:solidFill>
                <a:schemeClr val="accent5"/>
              </a:solidFill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事项的新建、编辑与清空</a:t>
            </a:r>
            <a:endParaRPr lang="zh-CN" altLang="en-US" sz="2400" b="1" i="0" dirty="0"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事项的标记和动画效果</a:t>
            </a:r>
            <a:endParaRPr lang="en-US" altLang="zh-CN" sz="2400" b="1" dirty="0">
              <a:latin typeface="-apple-system"/>
            </a:endParaRPr>
          </a:p>
          <a:p>
            <a:endParaRPr lang="en-US" altLang="zh-CN" sz="2800" b="1" dirty="0">
              <a:solidFill>
                <a:schemeClr val="accent5"/>
              </a:solidFill>
              <a:latin typeface="-apple-system"/>
            </a:endParaRPr>
          </a:p>
          <a:p>
            <a:r>
              <a:rPr lang="zh-CN" altLang="en-US" sz="2800" b="1" dirty="0">
                <a:solidFill>
                  <a:schemeClr val="accent5"/>
                </a:solidFill>
                <a:latin typeface="-apple-system"/>
              </a:rPr>
              <a:t>笔记</a:t>
            </a:r>
            <a:r>
              <a:rPr lang="zh-CN" altLang="en-US" sz="2800" dirty="0">
                <a:solidFill>
                  <a:schemeClr val="accent5"/>
                </a:solidFill>
                <a:latin typeface="-apple-system"/>
              </a:rPr>
              <a:t>：</a:t>
            </a:r>
            <a:endParaRPr lang="zh-CN" altLang="en-US" sz="2800" b="0" i="0" dirty="0"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effectLst/>
                <a:latin typeface="-apple-system"/>
              </a:rPr>
              <a:t>新建、编辑日记</a:t>
            </a:r>
            <a:endParaRPr lang="en-US" altLang="zh-CN" sz="2400" b="1" i="0" dirty="0"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日记列表</a:t>
            </a:r>
            <a:endParaRPr lang="zh-CN" altLang="en-US" sz="2400" b="1" i="0" dirty="0"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effectLst/>
                <a:latin typeface="-apple-system"/>
              </a:rPr>
              <a:t>搜索、合并、删除日记</a:t>
            </a:r>
            <a:endParaRPr lang="en-US" altLang="zh-CN" sz="2400" b="1" i="0" dirty="0">
              <a:effectLst/>
              <a:latin typeface="-apple-system"/>
            </a:endParaRPr>
          </a:p>
          <a:p>
            <a:pPr>
              <a:lnSpc>
                <a:spcPct val="150000"/>
              </a:lnSpc>
            </a:pPr>
            <a:endParaRPr lang="zh-CN" altLang="en-US" sz="2400" b="1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713675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2" name="组合 3"/>
          <p:cNvGrpSpPr>
            <a:grpSpLocks/>
          </p:cNvGrpSpPr>
          <p:nvPr/>
        </p:nvGrpSpPr>
        <p:grpSpPr bwMode="auto">
          <a:xfrm flipH="1">
            <a:off x="11182350" y="0"/>
            <a:ext cx="1009650" cy="1009650"/>
            <a:chOff x="0" y="0"/>
            <a:chExt cx="3600450" cy="3600450"/>
          </a:xfrm>
        </p:grpSpPr>
        <p:sp>
          <p:nvSpPr>
            <p:cNvPr id="8" name="直角三角形 7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" name="直角三角形 1"/>
            <p:cNvSpPr/>
            <p:nvPr/>
          </p:nvSpPr>
          <p:spPr>
            <a:xfrm rot="5400000">
              <a:off x="-4" y="0"/>
              <a:ext cx="2972071" cy="2972068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5363" name="组合 14"/>
          <p:cNvGrpSpPr>
            <a:grpSpLocks/>
          </p:cNvGrpSpPr>
          <p:nvPr/>
        </p:nvGrpSpPr>
        <p:grpSpPr bwMode="auto">
          <a:xfrm flipV="1">
            <a:off x="0" y="5829300"/>
            <a:ext cx="1028700" cy="1028700"/>
            <a:chOff x="0" y="0"/>
            <a:chExt cx="3600450" cy="3600450"/>
          </a:xfrm>
        </p:grpSpPr>
        <p:sp>
          <p:nvSpPr>
            <p:cNvPr id="16" name="直角三角形 15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rot="5400000">
              <a:off x="4" y="0"/>
              <a:ext cx="2972592" cy="2972596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5364" name="文本框 10"/>
          <p:cNvSpPr txBox="1">
            <a:spLocks noChangeArrowheads="1"/>
          </p:cNvSpPr>
          <p:nvPr/>
        </p:nvSpPr>
        <p:spPr bwMode="auto">
          <a:xfrm>
            <a:off x="0" y="153403"/>
            <a:ext cx="71469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r>
              <a:rPr lang="en-US" altLang="zh-CN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开发情况</a:t>
            </a:r>
            <a:r>
              <a:rPr lang="en-US" altLang="zh-CN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—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小组大致分工</a:t>
            </a:r>
            <a:endParaRPr lang="en-US" altLang="zh-CN" sz="2800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66254A9-DBDF-0CFD-3C9C-568E349D3B52}"/>
              </a:ext>
            </a:extLst>
          </p:cNvPr>
          <p:cNvSpPr txBox="1"/>
          <p:nvPr/>
        </p:nvSpPr>
        <p:spPr>
          <a:xfrm>
            <a:off x="1914367" y="1782395"/>
            <a:ext cx="9267983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2800" b="1" i="0" dirty="0">
                <a:solidFill>
                  <a:schemeClr val="accent5"/>
                </a:solidFill>
                <a:effectLst/>
                <a:latin typeface="-apple-system"/>
              </a:rPr>
              <a:t>林铭镕</a:t>
            </a:r>
            <a:endParaRPr lang="en-US" altLang="zh-CN" sz="2400" b="1" dirty="0">
              <a:latin typeface="-apple-system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番茄时钟</a:t>
            </a:r>
            <a:r>
              <a:rPr lang="en-US" altLang="zh-CN" sz="2400" b="1" dirty="0">
                <a:latin typeface="-apple-system"/>
              </a:rPr>
              <a:t>&amp;</a:t>
            </a:r>
            <a:r>
              <a:rPr lang="zh-CN" altLang="en-US" sz="2400" b="1" dirty="0">
                <a:latin typeface="-apple-system"/>
              </a:rPr>
              <a:t>记单词</a:t>
            </a:r>
            <a:r>
              <a:rPr lang="en-US" altLang="zh-CN" sz="2400" b="1" dirty="0">
                <a:latin typeface="-apple-system"/>
              </a:rPr>
              <a:t>&amp;</a:t>
            </a:r>
            <a:r>
              <a:rPr lang="zh-CN" altLang="en-US" sz="2400" b="1" dirty="0">
                <a:latin typeface="-apple-system"/>
              </a:rPr>
              <a:t>首页</a:t>
            </a:r>
            <a:endParaRPr lang="en-US" altLang="zh-CN" sz="2400" b="0" i="0" dirty="0">
              <a:effectLst/>
              <a:latin typeface="-apple-system"/>
            </a:endParaRPr>
          </a:p>
          <a:p>
            <a:r>
              <a:rPr lang="zh-CN" altLang="en-US" sz="2800" b="1" i="0" dirty="0">
                <a:solidFill>
                  <a:schemeClr val="accent5"/>
                </a:solidFill>
                <a:effectLst/>
                <a:latin typeface="-apple-system"/>
              </a:rPr>
              <a:t>邓骏辉</a:t>
            </a:r>
            <a:endParaRPr lang="zh-CN" altLang="en-US" sz="2800" b="0" i="0" dirty="0">
              <a:effectLst/>
              <a:latin typeface="-apple-system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effectLst/>
                <a:latin typeface="-apple-system"/>
              </a:rPr>
              <a:t>笔记</a:t>
            </a:r>
            <a:r>
              <a:rPr lang="en-US" altLang="zh-CN" sz="2400" b="1" i="0" dirty="0">
                <a:effectLst/>
                <a:latin typeface="-apple-system"/>
              </a:rPr>
              <a:t>&amp;Todo List&amp;</a:t>
            </a:r>
            <a:r>
              <a:rPr lang="zh-CN" altLang="en-US" sz="2400" b="1" i="0" dirty="0">
                <a:effectLst/>
                <a:latin typeface="-apple-system"/>
              </a:rPr>
              <a:t>首页</a:t>
            </a:r>
          </a:p>
          <a:p>
            <a:r>
              <a:rPr lang="zh-CN" altLang="en-US" sz="2800" b="1" i="0" dirty="0">
                <a:solidFill>
                  <a:schemeClr val="accent5"/>
                </a:solidFill>
                <a:effectLst/>
                <a:latin typeface="-apple-system"/>
              </a:rPr>
              <a:t>邱晓涛</a:t>
            </a:r>
            <a:endParaRPr lang="zh-CN" altLang="en-US" sz="2400" b="1" i="0" dirty="0">
              <a:effectLst/>
              <a:latin typeface="-apple-system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effectLst/>
                <a:latin typeface="-apple-system"/>
              </a:rPr>
              <a:t>笔记</a:t>
            </a:r>
            <a:r>
              <a:rPr lang="en-US" altLang="zh-CN" sz="2400" b="1" i="0" dirty="0">
                <a:effectLst/>
                <a:latin typeface="-apple-system"/>
              </a:rPr>
              <a:t>&amp;Todo List</a:t>
            </a:r>
            <a:endParaRPr lang="zh-CN" altLang="en-US" sz="2400" b="1" i="0" dirty="0">
              <a:effectLst/>
              <a:latin typeface="-apple-system"/>
            </a:endParaRPr>
          </a:p>
          <a:p>
            <a:r>
              <a:rPr lang="zh-CN" altLang="en-US" sz="2800" b="1" dirty="0">
                <a:solidFill>
                  <a:schemeClr val="accent5"/>
                </a:solidFill>
                <a:latin typeface="-apple-system"/>
              </a:rPr>
              <a:t>张翔喻</a:t>
            </a:r>
            <a:endParaRPr lang="zh-CN" altLang="en-US" sz="2400" b="1" i="0" dirty="0">
              <a:effectLst/>
              <a:latin typeface="-apple-system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番茄时钟</a:t>
            </a:r>
            <a:r>
              <a:rPr lang="en-US" altLang="zh-CN" sz="2400" b="1" dirty="0">
                <a:latin typeface="-apple-system"/>
              </a:rPr>
              <a:t>&amp;</a:t>
            </a:r>
            <a:r>
              <a:rPr lang="zh-CN" altLang="en-US" sz="2400" b="1" dirty="0">
                <a:latin typeface="-apple-system"/>
              </a:rPr>
              <a:t>记单词</a:t>
            </a:r>
            <a:endParaRPr lang="en-US" altLang="zh-CN" sz="2400" b="1" dirty="0"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995895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0" name="组合 3"/>
          <p:cNvGrpSpPr>
            <a:grpSpLocks/>
          </p:cNvGrpSpPr>
          <p:nvPr/>
        </p:nvGrpSpPr>
        <p:grpSpPr bwMode="auto">
          <a:xfrm flipH="1">
            <a:off x="11182350" y="0"/>
            <a:ext cx="1009650" cy="1009650"/>
            <a:chOff x="0" y="0"/>
            <a:chExt cx="3600450" cy="3600450"/>
          </a:xfrm>
        </p:grpSpPr>
        <p:sp>
          <p:nvSpPr>
            <p:cNvPr id="8" name="直角三角形 7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" name="直角三角形 1"/>
            <p:cNvSpPr/>
            <p:nvPr/>
          </p:nvSpPr>
          <p:spPr>
            <a:xfrm rot="5400000">
              <a:off x="-4" y="0"/>
              <a:ext cx="2972071" cy="2972068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7411" name="组合 14"/>
          <p:cNvGrpSpPr>
            <a:grpSpLocks/>
          </p:cNvGrpSpPr>
          <p:nvPr/>
        </p:nvGrpSpPr>
        <p:grpSpPr bwMode="auto">
          <a:xfrm flipV="1">
            <a:off x="0" y="5829300"/>
            <a:ext cx="1028700" cy="1028700"/>
            <a:chOff x="0" y="0"/>
            <a:chExt cx="3600450" cy="3600450"/>
          </a:xfrm>
        </p:grpSpPr>
        <p:sp>
          <p:nvSpPr>
            <p:cNvPr id="16" name="直角三角形 15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rot="5400000">
              <a:off x="4" y="0"/>
              <a:ext cx="2972592" cy="2972596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7412" name="文本框 10"/>
          <p:cNvSpPr txBox="1">
            <a:spLocks noChangeArrowheads="1"/>
          </p:cNvSpPr>
          <p:nvPr/>
        </p:nvSpPr>
        <p:spPr bwMode="auto">
          <a:xfrm>
            <a:off x="202301" y="242887"/>
            <a:ext cx="714692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r>
              <a:rPr lang="en-US" altLang="zh-CN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测试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443CBCF-D9DD-EE08-7A85-A25EF559F038}"/>
              </a:ext>
            </a:extLst>
          </p:cNvPr>
          <p:cNvSpPr txBox="1"/>
          <p:nvPr/>
        </p:nvSpPr>
        <p:spPr>
          <a:xfrm>
            <a:off x="421051" y="1454789"/>
            <a:ext cx="6097348" cy="372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zh-CN" altLang="en-US" sz="2800" b="1" dirty="0">
                <a:latin typeface="微软雅黑" pitchFamily="34" charset="-122"/>
                <a:ea typeface="微软雅黑" pitchFamily="34" charset="-122"/>
              </a:rPr>
              <a:t>对番茄时钟进行测试 </a:t>
            </a:r>
            <a:endParaRPr lang="en-US" altLang="zh-CN" sz="2800" b="1" dirty="0"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endParaRPr lang="en-US" altLang="zh-CN" sz="2800" b="1" dirty="0"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2400" b="0" i="0" dirty="0">
                <a:solidFill>
                  <a:srgbClr val="050E17"/>
                </a:solidFill>
                <a:effectLst/>
                <a:latin typeface="-apple-system"/>
              </a:rPr>
              <a:t>测试计时器是否正确地开始计时</a:t>
            </a:r>
            <a:endParaRPr lang="en-US" altLang="zh-CN" sz="2400" b="1" i="0" dirty="0">
              <a:solidFill>
                <a:srgbClr val="1570C1"/>
              </a:solidFill>
              <a:effectLst/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2400" b="0" i="0" dirty="0">
                <a:solidFill>
                  <a:srgbClr val="050E17"/>
                </a:solidFill>
                <a:effectLst/>
                <a:latin typeface="-apple-system"/>
              </a:rPr>
              <a:t>测试计时器在暂停后是否可以重新启动</a:t>
            </a:r>
            <a:endParaRPr lang="en-US" altLang="zh-CN" sz="2400" b="1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2400" b="0" i="0" dirty="0">
                <a:solidFill>
                  <a:srgbClr val="050E17"/>
                </a:solidFill>
                <a:effectLst/>
                <a:latin typeface="-apple-system"/>
              </a:rPr>
              <a:t>测试计时器是否可以正确地停止</a:t>
            </a:r>
            <a:endParaRPr lang="en-US" altLang="zh-CN" sz="2400" b="1" i="0" dirty="0">
              <a:solidFill>
                <a:srgbClr val="1570C1"/>
              </a:solidFill>
              <a:effectLst/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2400" b="0" i="0" dirty="0">
                <a:solidFill>
                  <a:srgbClr val="050E17"/>
                </a:solidFill>
                <a:effectLst/>
                <a:latin typeface="-apple-system"/>
              </a:rPr>
              <a:t>测试计时器是否可以正确地重置</a:t>
            </a:r>
            <a:endParaRPr lang="en-US" altLang="zh-CN" sz="2400" b="0" i="0" dirty="0">
              <a:solidFill>
                <a:srgbClr val="050E17"/>
              </a:solidFill>
              <a:effectLst/>
              <a:latin typeface="-apple-system"/>
            </a:endParaRPr>
          </a:p>
          <a:p>
            <a:pPr eaLnBrk="1" hangingPunct="1">
              <a:buFont typeface="Arial" pitchFamily="34" charset="0"/>
              <a:buNone/>
            </a:pPr>
            <a:endParaRPr lang="en-US" altLang="zh-CN" dirty="0">
              <a:solidFill>
                <a:srgbClr val="050E17"/>
              </a:solidFill>
              <a:latin typeface="-apple-system"/>
              <a:ea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endParaRPr lang="en-US" altLang="zh-CN" b="1" dirty="0">
              <a:solidFill>
                <a:srgbClr val="050E17"/>
              </a:solidFill>
              <a:latin typeface="-apple-system"/>
              <a:ea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2400" b="1" dirty="0">
                <a:solidFill>
                  <a:srgbClr val="050E17"/>
                </a:solidFill>
                <a:latin typeface="-apple-system"/>
                <a:ea typeface="微软雅黑" pitchFamily="34" charset="-122"/>
              </a:rPr>
              <a:t>在上面四种测试中 使用</a:t>
            </a:r>
            <a:r>
              <a:rPr lang="en-US" altLang="zh-CN" sz="2400" b="1" dirty="0">
                <a:solidFill>
                  <a:srgbClr val="050E17"/>
                </a:solidFill>
                <a:latin typeface="-apple-system"/>
                <a:ea typeface="微软雅黑" pitchFamily="34" charset="-122"/>
              </a:rPr>
              <a:t>10</a:t>
            </a:r>
            <a:r>
              <a:rPr lang="zh-CN" altLang="en-US" sz="2400" b="1" dirty="0">
                <a:solidFill>
                  <a:srgbClr val="050E17"/>
                </a:solidFill>
                <a:latin typeface="-apple-system"/>
                <a:ea typeface="微软雅黑" pitchFamily="34" charset="-122"/>
              </a:rPr>
              <a:t>秒 </a:t>
            </a:r>
            <a:r>
              <a:rPr lang="en-US" altLang="zh-CN" sz="2400" b="1" dirty="0">
                <a:solidFill>
                  <a:srgbClr val="050E17"/>
                </a:solidFill>
                <a:latin typeface="-apple-system"/>
                <a:ea typeface="微软雅黑" pitchFamily="34" charset="-122"/>
              </a:rPr>
              <a:t>1</a:t>
            </a:r>
            <a:r>
              <a:rPr lang="zh-CN" altLang="en-US" sz="2400" b="1" dirty="0">
                <a:solidFill>
                  <a:srgbClr val="050E17"/>
                </a:solidFill>
                <a:latin typeface="-apple-system"/>
                <a:ea typeface="微软雅黑" pitchFamily="34" charset="-122"/>
              </a:rPr>
              <a:t>分钟</a:t>
            </a:r>
            <a:r>
              <a:rPr lang="en-US" altLang="zh-CN" sz="2400" b="1" dirty="0">
                <a:solidFill>
                  <a:srgbClr val="050E17"/>
                </a:solidFill>
                <a:latin typeface="-apple-system"/>
                <a:ea typeface="微软雅黑" pitchFamily="34" charset="-122"/>
              </a:rPr>
              <a:t>01</a:t>
            </a:r>
            <a:r>
              <a:rPr lang="zh-CN" altLang="en-US" sz="2400" b="1" dirty="0">
                <a:solidFill>
                  <a:srgbClr val="050E17"/>
                </a:solidFill>
                <a:latin typeface="-apple-system"/>
                <a:ea typeface="微软雅黑" pitchFamily="34" charset="-122"/>
              </a:rPr>
              <a:t>秒等 对番茄时钟进行测试 最终都与预期结果相同</a:t>
            </a:r>
            <a:endParaRPr lang="en-US" altLang="zh-CN" sz="2400" b="1" dirty="0">
              <a:solidFill>
                <a:srgbClr val="050E17"/>
              </a:solidFill>
              <a:latin typeface="-apple-system"/>
              <a:ea typeface="微软雅黑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76781727-1B48-6980-C256-7DEEA6CCAB8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4204" y="-1"/>
            <a:ext cx="310316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>
            <a:extLst>
              <a:ext uri="{FF2B5EF4-FFF2-40B4-BE49-F238E27FC236}">
                <a16:creationId xmlns:a16="http://schemas.microsoft.com/office/drawing/2014/main" id="{F0B7CF7C-6DCD-584B-08BC-0E31FCDF3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698" y="833438"/>
            <a:ext cx="3439005" cy="5619219"/>
          </a:xfrm>
          <a:prstGeom prst="rect">
            <a:avLst/>
          </a:prstGeom>
        </p:spPr>
      </p:pic>
      <p:grpSp>
        <p:nvGrpSpPr>
          <p:cNvPr id="15362" name="组合 3"/>
          <p:cNvGrpSpPr>
            <a:grpSpLocks/>
          </p:cNvGrpSpPr>
          <p:nvPr/>
        </p:nvGrpSpPr>
        <p:grpSpPr bwMode="auto">
          <a:xfrm flipH="1">
            <a:off x="11182350" y="0"/>
            <a:ext cx="1009650" cy="1009650"/>
            <a:chOff x="0" y="0"/>
            <a:chExt cx="3600450" cy="3600450"/>
          </a:xfrm>
        </p:grpSpPr>
        <p:sp>
          <p:nvSpPr>
            <p:cNvPr id="8" name="直角三角形 7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" name="直角三角形 1"/>
            <p:cNvSpPr/>
            <p:nvPr/>
          </p:nvSpPr>
          <p:spPr>
            <a:xfrm rot="5400000">
              <a:off x="-4" y="0"/>
              <a:ext cx="2972071" cy="2972068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5363" name="组合 14"/>
          <p:cNvGrpSpPr>
            <a:grpSpLocks/>
          </p:cNvGrpSpPr>
          <p:nvPr/>
        </p:nvGrpSpPr>
        <p:grpSpPr bwMode="auto">
          <a:xfrm flipV="1">
            <a:off x="0" y="5829300"/>
            <a:ext cx="1028700" cy="1028700"/>
            <a:chOff x="0" y="0"/>
            <a:chExt cx="3600450" cy="3600450"/>
          </a:xfrm>
        </p:grpSpPr>
        <p:sp>
          <p:nvSpPr>
            <p:cNvPr id="16" name="直角三角形 15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rot="5400000">
              <a:off x="4" y="0"/>
              <a:ext cx="2972592" cy="2972596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5364" name="文本框 10"/>
          <p:cNvSpPr txBox="1">
            <a:spLocks noChangeArrowheads="1"/>
          </p:cNvSpPr>
          <p:nvPr/>
        </p:nvSpPr>
        <p:spPr bwMode="auto">
          <a:xfrm>
            <a:off x="0" y="188913"/>
            <a:ext cx="714692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r>
              <a:rPr lang="en-US" altLang="zh-CN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测试</a:t>
            </a:r>
            <a:endParaRPr lang="en-US" altLang="zh-CN" sz="2800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845612A-1987-25F8-DBD2-E3A9365F8C7A}"/>
              </a:ext>
            </a:extLst>
          </p:cNvPr>
          <p:cNvSpPr/>
          <p:nvPr/>
        </p:nvSpPr>
        <p:spPr>
          <a:xfrm>
            <a:off x="899800" y="2956670"/>
            <a:ext cx="1930400" cy="59363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323B06D-DC2E-B1C1-0C03-62603D4330E5}"/>
              </a:ext>
            </a:extLst>
          </p:cNvPr>
          <p:cNvSpPr txBox="1"/>
          <p:nvPr/>
        </p:nvSpPr>
        <p:spPr>
          <a:xfrm>
            <a:off x="4694673" y="1704888"/>
            <a:ext cx="3817450" cy="3876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2800" b="1" dirty="0">
                <a:solidFill>
                  <a:schemeClr val="accent5"/>
                </a:solidFill>
                <a:latin typeface="-apple-system"/>
              </a:rPr>
              <a:t>记单词</a:t>
            </a:r>
            <a:r>
              <a:rPr lang="zh-CN" altLang="en-US" sz="2800" dirty="0">
                <a:solidFill>
                  <a:schemeClr val="accent5"/>
                </a:solidFill>
                <a:latin typeface="-apple-system"/>
              </a:rPr>
              <a:t>：</a:t>
            </a:r>
            <a:endParaRPr lang="zh-CN" altLang="en-US" sz="2800" b="0" i="0" dirty="0">
              <a:solidFill>
                <a:schemeClr val="accent5"/>
              </a:solidFill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i="0" dirty="0">
                <a:effectLst/>
                <a:latin typeface="-apple-system"/>
              </a:rPr>
              <a:t>批量的单词导入</a:t>
            </a:r>
            <a:endParaRPr lang="en-US" altLang="zh-CN" sz="2400" b="1" i="0" dirty="0"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多格式单词导入</a:t>
            </a:r>
            <a:r>
              <a:rPr lang="en-US" altLang="zh-CN" sz="2400" b="1" dirty="0">
                <a:latin typeface="-apple-system"/>
              </a:rPr>
              <a:t>(</a:t>
            </a:r>
            <a:r>
              <a:rPr lang="zh-CN" altLang="en-US" sz="2400" b="1" dirty="0">
                <a:latin typeface="-apple-system"/>
              </a:rPr>
              <a:t>字典</a:t>
            </a:r>
            <a:r>
              <a:rPr lang="en-US" altLang="zh-CN" sz="2400" b="1" dirty="0">
                <a:latin typeface="-apple-system"/>
              </a:rPr>
              <a:t>)</a:t>
            </a:r>
            <a:endParaRPr lang="en-US" altLang="zh-CN" sz="2400" b="1" i="0" dirty="0">
              <a:effectLst/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重复性导入</a:t>
            </a:r>
            <a:endParaRPr lang="en-US" altLang="zh-CN" sz="2400" b="1" dirty="0"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重复性建词书</a:t>
            </a:r>
            <a:endParaRPr lang="en-US" altLang="zh-CN" sz="2400" b="1" dirty="0"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4472C4"/>
                </a:solidFill>
                <a:latin typeface="-apple-system"/>
              </a:rPr>
              <a:t>Todo list</a:t>
            </a:r>
            <a:r>
              <a:rPr lang="zh-CN" altLang="en-US" sz="2800" b="1" dirty="0">
                <a:solidFill>
                  <a:srgbClr val="4472C4"/>
                </a:solidFill>
                <a:latin typeface="-apple-system"/>
              </a:rPr>
              <a:t>和笔记：</a:t>
            </a:r>
            <a:endParaRPr lang="en-US" altLang="zh-CN" sz="2400" b="1" dirty="0">
              <a:latin typeface="-apple-system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-apple-system"/>
              </a:rPr>
              <a:t>点击操作的排列组合</a:t>
            </a:r>
            <a:endParaRPr lang="en-US" altLang="zh-CN" sz="2800" b="1" dirty="0">
              <a:solidFill>
                <a:schemeClr val="accent5"/>
              </a:solidFill>
              <a:latin typeface="-apple-system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0FC3324-0015-EF7B-A98E-3DE4CE5129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9" t="7973"/>
          <a:stretch/>
        </p:blipFill>
        <p:spPr>
          <a:xfrm>
            <a:off x="8374548" y="-1"/>
            <a:ext cx="3817451" cy="691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71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0" name="组合 3"/>
          <p:cNvGrpSpPr>
            <a:grpSpLocks/>
          </p:cNvGrpSpPr>
          <p:nvPr/>
        </p:nvGrpSpPr>
        <p:grpSpPr bwMode="auto">
          <a:xfrm flipH="1">
            <a:off x="11182350" y="0"/>
            <a:ext cx="1009650" cy="1009650"/>
            <a:chOff x="0" y="0"/>
            <a:chExt cx="3600450" cy="3600450"/>
          </a:xfrm>
        </p:grpSpPr>
        <p:sp>
          <p:nvSpPr>
            <p:cNvPr id="8" name="直角三角形 7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" name="直角三角形 1"/>
            <p:cNvSpPr/>
            <p:nvPr/>
          </p:nvSpPr>
          <p:spPr>
            <a:xfrm rot="5400000">
              <a:off x="-4" y="0"/>
              <a:ext cx="2972071" cy="2972068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7411" name="组合 14"/>
          <p:cNvGrpSpPr>
            <a:grpSpLocks/>
          </p:cNvGrpSpPr>
          <p:nvPr/>
        </p:nvGrpSpPr>
        <p:grpSpPr bwMode="auto">
          <a:xfrm flipV="1">
            <a:off x="0" y="5829300"/>
            <a:ext cx="1028700" cy="1028700"/>
            <a:chOff x="0" y="0"/>
            <a:chExt cx="3600450" cy="3600450"/>
          </a:xfrm>
        </p:grpSpPr>
        <p:sp>
          <p:nvSpPr>
            <p:cNvPr id="16" name="直角三角形 15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rot="5400000">
              <a:off x="4" y="0"/>
              <a:ext cx="2972592" cy="2972596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7412" name="文本框 10"/>
          <p:cNvSpPr txBox="1">
            <a:spLocks noChangeArrowheads="1"/>
          </p:cNvSpPr>
          <p:nvPr/>
        </p:nvSpPr>
        <p:spPr bwMode="auto">
          <a:xfrm>
            <a:off x="0" y="188913"/>
            <a:ext cx="714692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04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用户测评</a:t>
            </a:r>
          </a:p>
          <a:p>
            <a:pPr eaLnBrk="1" hangingPunct="1">
              <a:buFont typeface="Arial" pitchFamily="34" charset="0"/>
              <a:buNone/>
            </a:pPr>
            <a:endParaRPr lang="zh-CN" altLang="en-US" sz="2800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E0B97D9-13FE-D4E4-E55F-8AE22174E307}"/>
              </a:ext>
            </a:extLst>
          </p:cNvPr>
          <p:cNvSpPr txBox="1"/>
          <p:nvPr/>
        </p:nvSpPr>
        <p:spPr>
          <a:xfrm>
            <a:off x="662940" y="880550"/>
            <a:ext cx="9557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我们邀请了十余位同学对</a:t>
            </a:r>
            <a:r>
              <a:rPr lang="en-US" altLang="zh-CN" dirty="0"/>
              <a:t>APP</a:t>
            </a:r>
            <a:r>
              <a:rPr lang="zh-CN" altLang="en-US" dirty="0"/>
              <a:t>进行测评。（包括考研和非考研、计算机专业和非计算机专业）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2765CFF-1E68-61A9-2CCB-C942EEA449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43" t="-36" r="10767"/>
          <a:stretch/>
        </p:blipFill>
        <p:spPr>
          <a:xfrm>
            <a:off x="2532780" y="1581262"/>
            <a:ext cx="7423704" cy="252204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C5262BE-4EE9-D7C2-1C8E-741B37C3A8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" t="-36" r="86157"/>
          <a:stretch/>
        </p:blipFill>
        <p:spPr>
          <a:xfrm>
            <a:off x="849314" y="1581262"/>
            <a:ext cx="1683466" cy="252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74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0" name="组合 3"/>
          <p:cNvGrpSpPr>
            <a:grpSpLocks/>
          </p:cNvGrpSpPr>
          <p:nvPr/>
        </p:nvGrpSpPr>
        <p:grpSpPr bwMode="auto">
          <a:xfrm flipH="1">
            <a:off x="11182350" y="0"/>
            <a:ext cx="1009650" cy="1009650"/>
            <a:chOff x="0" y="0"/>
            <a:chExt cx="3600450" cy="3600450"/>
          </a:xfrm>
        </p:grpSpPr>
        <p:sp>
          <p:nvSpPr>
            <p:cNvPr id="8" name="直角三角形 7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" name="直角三角形 1"/>
            <p:cNvSpPr/>
            <p:nvPr/>
          </p:nvSpPr>
          <p:spPr>
            <a:xfrm rot="5400000">
              <a:off x="-4" y="0"/>
              <a:ext cx="2972071" cy="2972068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7411" name="组合 14"/>
          <p:cNvGrpSpPr>
            <a:grpSpLocks/>
          </p:cNvGrpSpPr>
          <p:nvPr/>
        </p:nvGrpSpPr>
        <p:grpSpPr bwMode="auto">
          <a:xfrm flipV="1">
            <a:off x="0" y="5829300"/>
            <a:ext cx="1028700" cy="1028700"/>
            <a:chOff x="0" y="0"/>
            <a:chExt cx="3600450" cy="3600450"/>
          </a:xfrm>
        </p:grpSpPr>
        <p:sp>
          <p:nvSpPr>
            <p:cNvPr id="16" name="直角三角形 15"/>
            <p:cNvSpPr/>
            <p:nvPr/>
          </p:nvSpPr>
          <p:spPr>
            <a:xfrm rot="5400000">
              <a:off x="0" y="0"/>
              <a:ext cx="3600450" cy="3600450"/>
            </a:xfrm>
            <a:prstGeom prst="rtTriangle">
              <a:avLst/>
            </a:prstGeom>
            <a:solidFill>
              <a:srgbClr val="D7D8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直角三角形 16"/>
            <p:cNvSpPr/>
            <p:nvPr/>
          </p:nvSpPr>
          <p:spPr>
            <a:xfrm rot="5400000">
              <a:off x="4" y="0"/>
              <a:ext cx="2972592" cy="2972596"/>
            </a:xfrm>
            <a:prstGeom prst="rtTriangle">
              <a:avLst/>
            </a:prstGeom>
            <a:solidFill>
              <a:srgbClr val="1570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7412" name="文本框 10"/>
          <p:cNvSpPr txBox="1">
            <a:spLocks noChangeArrowheads="1"/>
          </p:cNvSpPr>
          <p:nvPr/>
        </p:nvSpPr>
        <p:spPr bwMode="auto">
          <a:xfrm>
            <a:off x="0" y="188913"/>
            <a:ext cx="714692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zh-CN" sz="2800" b="1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04 </a:t>
            </a:r>
            <a:r>
              <a:rPr lang="zh-CN" altLang="en-US" sz="2800" dirty="0">
                <a:solidFill>
                  <a:srgbClr val="1570C1"/>
                </a:solidFill>
                <a:latin typeface="微软雅黑" pitchFamily="34" charset="-122"/>
                <a:ea typeface="微软雅黑" pitchFamily="34" charset="-122"/>
              </a:rPr>
              <a:t>用户测评</a:t>
            </a:r>
          </a:p>
          <a:p>
            <a:pPr eaLnBrk="1" hangingPunct="1">
              <a:buFont typeface="Arial" pitchFamily="34" charset="0"/>
              <a:buNone/>
            </a:pPr>
            <a:endParaRPr lang="zh-CN" altLang="en-US" sz="2800" dirty="0">
              <a:solidFill>
                <a:srgbClr val="1570C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5EC587E-52D8-E69F-FCC3-71DD4D9CF34E}"/>
              </a:ext>
            </a:extLst>
          </p:cNvPr>
          <p:cNvSpPr txBox="1"/>
          <p:nvPr/>
        </p:nvSpPr>
        <p:spPr>
          <a:xfrm>
            <a:off x="424657" y="1094780"/>
            <a:ext cx="10200640" cy="4891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2800" b="1" i="0" dirty="0">
                <a:effectLst/>
                <a:latin typeface="-apple-system"/>
              </a:rPr>
              <a:t>存在一些问题：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0" i="0" dirty="0">
                <a:effectLst/>
                <a:latin typeface="-apple-system"/>
              </a:rPr>
              <a:t>UI</a:t>
            </a:r>
            <a:r>
              <a:rPr lang="zh-CN" altLang="en-US" sz="2400" b="0" i="0" dirty="0">
                <a:effectLst/>
                <a:latin typeface="-apple-system"/>
              </a:rPr>
              <a:t>界面</a:t>
            </a:r>
            <a:r>
              <a:rPr lang="zh-CN" altLang="en-US" sz="2400" dirty="0">
                <a:latin typeface="-apple-system"/>
              </a:rPr>
              <a:t>不够精美</a:t>
            </a:r>
            <a:endParaRPr lang="en-US" altLang="zh-CN" sz="2400" dirty="0">
              <a:latin typeface="-apple-system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effectLst/>
                <a:latin typeface="-apple-system"/>
              </a:rPr>
              <a:t>未考虑到真机使用环境中滑动退出对当前作业的影响</a:t>
            </a:r>
            <a:endParaRPr lang="en-US" altLang="zh-CN" sz="2400" b="0" i="0" dirty="0">
              <a:effectLst/>
              <a:latin typeface="-apple-system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-apple-system"/>
              </a:rPr>
              <a:t>番茄时钟空白输入致使黑屏</a:t>
            </a:r>
            <a:endParaRPr lang="en-US" altLang="zh-CN" sz="2400" b="0" i="0" dirty="0">
              <a:effectLst/>
              <a:latin typeface="-apple-system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-apple-system"/>
              </a:rPr>
              <a:t>单词滑动“翻页”后，长按黑屏</a:t>
            </a:r>
            <a:endParaRPr lang="en-US" altLang="zh-CN" sz="2400" dirty="0">
              <a:latin typeface="-apple-system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-apple-system"/>
              </a:rPr>
              <a:t>记单词功能</a:t>
            </a:r>
            <a:r>
              <a:rPr lang="zh-CN" altLang="en-US" sz="2400" b="0" i="0" dirty="0">
                <a:effectLst/>
                <a:latin typeface="-apple-system"/>
              </a:rPr>
              <a:t>未实现针对一个单词的删除</a:t>
            </a:r>
            <a:endParaRPr lang="en-US" altLang="zh-CN" sz="2400" dirty="0">
              <a:latin typeface="-apple-system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effectLst/>
                <a:latin typeface="-apple-system"/>
              </a:rPr>
              <a:t>单词词组的导入问题</a:t>
            </a:r>
            <a:r>
              <a:rPr lang="en-US" altLang="zh-CN" sz="2400" b="0" i="0" dirty="0">
                <a:effectLst/>
                <a:latin typeface="-apple-system"/>
              </a:rPr>
              <a:t>&amp;&lt;</a:t>
            </a:r>
            <a:r>
              <a:rPr lang="zh-CN" altLang="en-US" sz="2400" b="0" i="0" dirty="0">
                <a:effectLst/>
                <a:latin typeface="-apple-system"/>
              </a:rPr>
              <a:t>单词 释义</a:t>
            </a:r>
            <a:r>
              <a:rPr lang="en-US" altLang="zh-CN" sz="2400" b="0" i="0" dirty="0">
                <a:effectLst/>
                <a:latin typeface="-apple-system"/>
              </a:rPr>
              <a:t>&gt;</a:t>
            </a:r>
            <a:r>
              <a:rPr lang="zh-CN" altLang="en-US" sz="2400" b="0" i="0" dirty="0">
                <a:effectLst/>
                <a:latin typeface="-apple-system"/>
              </a:rPr>
              <a:t>导入麻烦</a:t>
            </a:r>
            <a:endParaRPr lang="en-US" altLang="zh-CN" sz="2400" b="0" i="0" dirty="0">
              <a:effectLst/>
              <a:latin typeface="-apple-system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strike="sngStrike" dirty="0">
                <a:latin typeface="-apple-system"/>
              </a:rPr>
              <a:t>单词的批量输入</a:t>
            </a:r>
            <a:endParaRPr lang="en-US" altLang="zh-CN" sz="2400" strike="sngStrike" dirty="0">
              <a:latin typeface="-apple-system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0" i="0" strike="sngStrike" dirty="0">
                <a:effectLst/>
                <a:latin typeface="-apple-system"/>
              </a:rPr>
              <a:t>时钟非法输入问题</a:t>
            </a:r>
            <a:endParaRPr lang="en-US" altLang="zh-CN" sz="2400" b="0" i="0" strike="sngStrike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341008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655</TotalTime>
  <Pages>0</Pages>
  <Words>486</Words>
  <Characters>0</Characters>
  <Application>Microsoft Office PowerPoint</Application>
  <DocSecurity>0</DocSecurity>
  <PresentationFormat>宽屏</PresentationFormat>
  <Lines>0</Lines>
  <Paragraphs>88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-apple-system</vt:lpstr>
      <vt:lpstr>DIN</vt:lpstr>
      <vt:lpstr>微软雅黑</vt:lpstr>
      <vt:lpstr>Arial</vt:lpstr>
      <vt:lpstr>Calibri</vt:lpstr>
      <vt:lpstr>Calibri Light</vt:lpstr>
      <vt:lpstr>David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qq;805192436</dc:creator>
  <cp:lastModifiedBy>L MR</cp:lastModifiedBy>
  <cp:revision>165</cp:revision>
  <dcterms:created xsi:type="dcterms:W3CDTF">2015-06-07T14:37:57Z</dcterms:created>
  <dcterms:modified xsi:type="dcterms:W3CDTF">2023-06-15T20:20:39Z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2052-10.1.0.5554</vt:lpwstr>
  </property>
</Properties>
</file>